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204" r:id="rId2"/>
  </p:sldMasterIdLst>
  <p:notesMasterIdLst>
    <p:notesMasterId r:id="rId13"/>
  </p:notesMasterIdLst>
  <p:sldIdLst>
    <p:sldId id="256" r:id="rId3"/>
    <p:sldId id="270" r:id="rId4"/>
    <p:sldId id="266" r:id="rId5"/>
    <p:sldId id="267" r:id="rId6"/>
    <p:sldId id="257" r:id="rId7"/>
    <p:sldId id="258" r:id="rId8"/>
    <p:sldId id="263" r:id="rId9"/>
    <p:sldId id="262" r:id="rId10"/>
    <p:sldId id="269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FF00"/>
    <a:srgbClr val="0000FF"/>
    <a:srgbClr val="00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B72A-55D8-4B31-BE27-24925D3E9F55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6DC25-708A-4575-B44E-D5058B896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2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6DC25-708A-4575-B44E-D5058B89608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57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15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6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25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10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11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26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56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57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36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36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5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95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32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67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22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0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1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852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79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1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F6B2-F53A-4CDE-97C0-3E7C51ABD5BB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E89F-8ACB-4432-A0FF-114C29E1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coo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9165" y="225116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projektu</a:t>
            </a:r>
            <a:r>
              <a:rPr lang="cs-CZ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„NEBOJME SE TECHNIKY"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/>
              <a:t>výukové programy pro rozvoj technické </a:t>
            </a:r>
            <a:r>
              <a:rPr lang="cs-CZ" sz="2700" b="1" dirty="0" smtClean="0"/>
              <a:t>                                                  gramotnosti </a:t>
            </a:r>
            <a:r>
              <a:rPr lang="cs-CZ" sz="2700" b="1" dirty="0"/>
              <a:t>žáků ostravských škol</a:t>
            </a:r>
            <a:endParaRPr lang="cs-CZ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89" y="464456"/>
            <a:ext cx="1807351" cy="1284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335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8023" y="2890838"/>
            <a:ext cx="3286703" cy="2715635"/>
          </a:xfrm>
        </p:spPr>
        <p:txBody>
          <a:bodyPr>
            <a:normAutofit/>
          </a:bodyPr>
          <a:lstStyle/>
          <a:p>
            <a:pPr algn="ctr"/>
            <a:r>
              <a:rPr lang="cs-CZ" b="1" cap="none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</a:p>
          <a:p>
            <a:pPr algn="ctr"/>
            <a:endParaRPr lang="cs-CZ" sz="16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6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Ostrava, </a:t>
            </a:r>
            <a:r>
              <a:rPr lang="cs-C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březen</a:t>
            </a:r>
            <a:r>
              <a:rPr lang="cs-CZ" sz="16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ctr"/>
            <a:r>
              <a:rPr lang="cs-CZ" sz="16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Zpracovala: Mgr. Milada Božeková</a:t>
            </a:r>
            <a:endParaRPr lang="cs-CZ" sz="16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5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TÉMA PODPORY: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B) Systematický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rozvoj technické, přírodovědné a čtenářské gramotnosti dětí, žáků, studentů a pedagogů.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224873" y="542369"/>
            <a:ext cx="37289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DOTAČNÍ VÝZVA SMO: </a:t>
            </a:r>
          </a:p>
          <a:p>
            <a:pPr algn="ctr"/>
            <a:r>
              <a:rPr lang="cs-CZ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vzdělávání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talentmanagementu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2018 - 2019</a:t>
            </a: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52" y="6049315"/>
            <a:ext cx="2576946" cy="3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7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706218"/>
          </a:xfrm>
        </p:spPr>
        <p:txBody>
          <a:bodyPr/>
          <a:lstStyle/>
          <a:p>
            <a:r>
              <a:rPr lang="cs-CZ" dirty="0" smtClean="0"/>
              <a:t>SYSTÉMOVOST…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85443" y="3140364"/>
            <a:ext cx="5776646" cy="15772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UCELENÁ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ZAMĚŘENÁ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VÝUKU A VYUŽITÍ NEJRŮZNĚJŠÍCH TECHNIK A TECHNICKÝCH AKTIVIT, KTERÉ LZE VYUŽÍT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PROPAGACI, PUBLICITU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725024" y="2902345"/>
            <a:ext cx="3629892" cy="23602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Záměrem projektu je dát žákům příležitost naučit se a podílet se na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 a propagaci školy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třídy či svých vlastních výtvorů svojí vlastní aktivitou.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t="8310" b="54692"/>
          <a:stretch/>
        </p:blipFill>
        <p:spPr>
          <a:xfrm>
            <a:off x="6970503" y="5490389"/>
            <a:ext cx="4907461" cy="799573"/>
          </a:xfrm>
          <a:prstGeom prst="rect">
            <a:avLst/>
          </a:prstGeom>
        </p:spPr>
      </p:pic>
      <p:sp>
        <p:nvSpPr>
          <p:cNvPr id="12" name="Zástupný symbol pro obsah 3"/>
          <p:cNvSpPr txBox="1">
            <a:spLocks/>
          </p:cNvSpPr>
          <p:nvPr/>
        </p:nvSpPr>
        <p:spPr>
          <a:xfrm>
            <a:off x="7333673" y="824212"/>
            <a:ext cx="4412594" cy="19431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REALIZACE: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SVČ, Ostrava- Moravská Ostrava, p. o.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Učebny: multimediální učebna, PC učebna, volnočasová zóna, řemeslná dílna, divadelní sál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3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KLÍČOVÉ AKTIVITY VÝUKOVÝCH PROGRAMŮ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710546" y="260977"/>
            <a:ext cx="6982689" cy="644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FILMU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 s využitím software „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Pinnacle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studio“. Cílem je zvládnutí vytvoření krátkého filmu, včetně vložení fotografií, videonahrávek, hudby, přídavných zvuků, titulků, nahrávky mluveného slova, přechodů, skládání kapitol, atd.</a:t>
            </a: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A ZPRACOVÁNÍ FOTOGRAFIE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 v terénu i interiéru a následné odborné IT zpracování a úprava fotografií.</a:t>
            </a: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RUKODĚLNÁ TVORBA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řemeslné dílny s využitím moderních obráběcích strojů (prioritně práce se dřevem, popř. jinými materiály, například výroba školního loga nebo malého třídního talismanu či maskota).</a:t>
            </a: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PROGRAMY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tisk,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kreativní tvorba a skenování</a:t>
            </a: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NETRADIČNÍ TECHNICKÁ TVO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RBA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 s moderními technickými přístroji, výroba propagačních předmětů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školy (sublimace, potisky, gravírování, vypalování,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METODICKÉ VEDENÍ A MOŽNOST KONZULTACÍ </a:t>
            </a:r>
            <a:b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PEDAGOGY ŠKOL.</a:t>
            </a:r>
            <a:endParaRPr lang="cs-CZ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6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9006" y="2349924"/>
            <a:ext cx="7161320" cy="419865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sz="2600" dirty="0" smtClean="0"/>
              <a:t>Výsledkem činnosti po absolvování výukových programů                   dle výběru škol budou např.:</a:t>
            </a:r>
          </a:p>
          <a:p>
            <a:r>
              <a:rPr lang="cs-CZ" sz="2600" dirty="0" smtClean="0"/>
              <a:t>propagační videoklip, krátké </a:t>
            </a:r>
            <a:r>
              <a:rPr lang="cs-CZ" sz="2600" dirty="0"/>
              <a:t>video z činnosti školy, </a:t>
            </a:r>
            <a:endParaRPr lang="cs-CZ" sz="2600" dirty="0" smtClean="0"/>
          </a:p>
          <a:p>
            <a:r>
              <a:rPr lang="cs-CZ" sz="2600" dirty="0"/>
              <a:t>drobné propagačních předmětů s vlastním logem či jiným potiskem, rytinou (gravírování), či vypáleným vzorem</a:t>
            </a:r>
          </a:p>
          <a:p>
            <a:r>
              <a:rPr lang="cs-CZ" sz="2600" dirty="0"/>
              <a:t>výroba </a:t>
            </a:r>
            <a:r>
              <a:rPr lang="cs-CZ" sz="2600" dirty="0" err="1"/>
              <a:t>profi</a:t>
            </a:r>
            <a:r>
              <a:rPr lang="cs-CZ" sz="2600" dirty="0"/>
              <a:t> potisků triček/kšiltovek/hrníčků/talířů či jiných předmětů s logem</a:t>
            </a:r>
          </a:p>
          <a:p>
            <a:r>
              <a:rPr lang="cs-CZ" sz="2600" dirty="0"/>
              <a:t>p</a:t>
            </a:r>
            <a:r>
              <a:rPr lang="cs-CZ" sz="2600" dirty="0" smtClean="0"/>
              <a:t>rezentace, bulletiny, plakáty</a:t>
            </a:r>
          </a:p>
          <a:p>
            <a:r>
              <a:rPr lang="cs-CZ" sz="2600" dirty="0"/>
              <a:t>u</a:t>
            </a:r>
            <a:r>
              <a:rPr lang="cs-CZ" sz="2600" dirty="0" smtClean="0"/>
              <a:t>mělecké fotografie, fotoknihy </a:t>
            </a:r>
            <a:r>
              <a:rPr lang="cs-CZ" sz="2600" dirty="0"/>
              <a:t>či </a:t>
            </a:r>
            <a:r>
              <a:rPr lang="cs-CZ" sz="2600" dirty="0" smtClean="0"/>
              <a:t>kroniky</a:t>
            </a:r>
            <a:endParaRPr lang="cs-CZ" sz="2600" dirty="0"/>
          </a:p>
          <a:p>
            <a:r>
              <a:rPr lang="cs-CZ" sz="2600" dirty="0"/>
              <a:t>p</a:t>
            </a:r>
            <a:r>
              <a:rPr lang="cs-CZ" sz="2600" dirty="0" smtClean="0"/>
              <a:t>opř. další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61" y="443345"/>
            <a:ext cx="2170728" cy="15007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18" y="443345"/>
            <a:ext cx="2678546" cy="15060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829" y="443345"/>
            <a:ext cx="1530098" cy="15300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/>
          <a:p>
            <a:r>
              <a:rPr lang="cs-CZ" b="1" dirty="0" smtClean="0"/>
              <a:t>VÝSTUPY</a:t>
            </a:r>
            <a:endParaRPr lang="cs-CZ" b="1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/>
          <a:srcRect l="25200" r="5957"/>
          <a:stretch/>
        </p:blipFill>
        <p:spPr>
          <a:xfrm>
            <a:off x="10210336" y="409883"/>
            <a:ext cx="1649155" cy="1597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784"/>
          <a:stretch/>
        </p:blipFill>
        <p:spPr>
          <a:xfrm>
            <a:off x="8195793" y="409883"/>
            <a:ext cx="1918026" cy="1588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Zástupný symbol pro obsah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6398" y="4658880"/>
            <a:ext cx="1397029" cy="1889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11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757781" y="1151751"/>
            <a:ext cx="719407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ostravských základních škol.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Předpokládaná velikost cílové skupiny: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program – malá skupina do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žáků, dle výběru programu.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Kombinovaný program pro celou školní třídu do 30 žáků (dělení na menší skupiny, souběh více programů).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předpokládaná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v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projektu: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žáků.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 programu:</a:t>
            </a:r>
            <a:br>
              <a:rPr lang="cs-CZ" sz="2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zdarma – 30 Kč/žáka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Délka programu:</a:t>
            </a:r>
            <a:b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4 hodiny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/>
          <a:p>
            <a:r>
              <a:rPr lang="cs-CZ" b="1" dirty="0" smtClean="0"/>
              <a:t>CÍLOVÁ </a:t>
            </a:r>
            <a:br>
              <a:rPr lang="cs-CZ" b="1" dirty="0" smtClean="0"/>
            </a:br>
            <a:r>
              <a:rPr lang="cs-CZ" b="1" dirty="0" smtClean="0"/>
              <a:t>SKUPINA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966" y="3810568"/>
            <a:ext cx="2493184" cy="1991597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36038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22981" y="1566354"/>
            <a:ext cx="7047346" cy="33589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ČASOVÝ HARMONOGRAM PROJEKTU: </a:t>
            </a:r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březen 2018- únor 2019</a:t>
            </a:r>
            <a:r>
              <a:rPr lang="cs-CZ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březen- červen 2018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příprava, pořízení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odborného vybavení,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ucelená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nabídka školám,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odborná 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školení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pedagogů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červen - srpen 2018 	realizace vzorových výukových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programů</a:t>
            </a:r>
          </a:p>
          <a:p>
            <a:pPr lvl="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září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2018- březen 2019	realizace dílčích výukových programů 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březen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2019	           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ukončení, vyhodnocení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vyúčtování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/>
          <a:p>
            <a:r>
              <a:rPr lang="cs-CZ" b="1" dirty="0" smtClean="0"/>
              <a:t>ČASOVÝ HARMONOGRAM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0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3053" y="1157746"/>
            <a:ext cx="5855855" cy="484080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samotnou účast cílové skupiny v projektu v době jeho trvání je jeho udržitelnost minimálně 3 roky v návaznosti na potřebu škol, odborné personální zajištění a pořízené odborné vybavení.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Význam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projektu spočívá: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 systematickém odborném vedení dané oblasti,</a:t>
            </a:r>
          </a:p>
          <a:p>
            <a:pPr lvl="1"/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 motivaci žáků ve smyslu vlastního zapojení a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 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žáků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podílejících 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na veřejném obrazu školy,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podpora umění vlastní prezentace – technická podpora, tzv. „umět zaujmout a prodat“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 pořízení materiálního a technického odborného </a:t>
            </a:r>
            <a:r>
              <a:rPr lang="cs-CZ" sz="1800">
                <a:latin typeface="Calibri" panose="020F0502020204030204" pitchFamily="34" charset="0"/>
                <a:cs typeface="Calibri" panose="020F0502020204030204" pitchFamily="34" charset="0"/>
              </a:rPr>
              <a:t>vybavení </a:t>
            </a:r>
            <a:r>
              <a:rPr lang="cs-CZ" sz="1800" smtClean="0">
                <a:latin typeface="Calibri" panose="020F0502020204030204" pitchFamily="34" charset="0"/>
                <a:cs typeface="Calibri" panose="020F0502020204030204" pitchFamily="34" charset="0"/>
              </a:rPr>
              <a:t>nad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rámec běžných možností škol pro zajištění vhodných podmínek pro tyto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aktivity, následné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cyklické opakování nejúspěšnějších programů.</a:t>
            </a:r>
          </a:p>
          <a:p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/>
          <a:p>
            <a:r>
              <a:rPr lang="cs-CZ" b="1" dirty="0" smtClean="0"/>
              <a:t>UDRŽITELNOST PROJEKTU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9976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89" y="2448107"/>
            <a:ext cx="3056020" cy="2253187"/>
          </a:xfrm>
          <a:prstGeom prst="rect">
            <a:avLst/>
          </a:prstGeom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4889946" y="2115589"/>
            <a:ext cx="6403170" cy="29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Způsob prezentace finanční podpory statutárního města Ostravy: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Informace o finanční podpoře statutárního města Ostravy uvedeme na všech propagačních materiálech a propozicích projektu, na účastnických listech, diplomech, na webových stránkách organizace </a:t>
            </a:r>
            <a:r>
              <a:rPr lang="cs-CZ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www.svcoo.cz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. Logo města Ostravy bude viditelně umístěno v místě realizace projektu.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604668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TM02900771[[fn=Řez]]</Template>
  <TotalTime>384</TotalTime>
  <Words>237</Words>
  <Application>Microsoft Office PowerPoint</Application>
  <PresentationFormat>Širokoúhlá obrazovka</PresentationFormat>
  <Paragraphs>55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Calibri</vt:lpstr>
      <vt:lpstr>Calibri Light</vt:lpstr>
      <vt:lpstr>Courier New</vt:lpstr>
      <vt:lpstr>Rockwell</vt:lpstr>
      <vt:lpstr>Symbol</vt:lpstr>
      <vt:lpstr>Times New Roman</vt:lpstr>
      <vt:lpstr>Wingdings</vt:lpstr>
      <vt:lpstr>Wingdings 2</vt:lpstr>
      <vt:lpstr>HDOfficeLightV0</vt:lpstr>
      <vt:lpstr>Atlas</vt:lpstr>
      <vt:lpstr>Název projektu: „NEBOJME SE TECHNIKY"  výukové programy pro rozvoj technické                                                   gramotnosti žáků ostravských škol</vt:lpstr>
      <vt:lpstr>TÉMA PODPORY:  </vt:lpstr>
      <vt:lpstr>SYSTÉMOVOST…</vt:lpstr>
      <vt:lpstr>KLÍČOVÉ AKTIVITY VÝUKOVÝCH PROGRAMŮ</vt:lpstr>
      <vt:lpstr>VÝSTUPY</vt:lpstr>
      <vt:lpstr>CÍLOVÁ  SKUPINA</vt:lpstr>
      <vt:lpstr>ČASOVÝ HARMONOGRAM</vt:lpstr>
      <vt:lpstr>UDRŽITELNOST PROJEKTU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"OBJEKTIV 2018"  –krajské kolo soutěže v technických dovednostech  prožáky ZŠ a SŠ (1. ročník)</dc:title>
  <dc:creator>Milada Božeková</dc:creator>
  <cp:lastModifiedBy>Milada Božeková</cp:lastModifiedBy>
  <cp:revision>154</cp:revision>
  <dcterms:created xsi:type="dcterms:W3CDTF">2018-02-06T12:37:13Z</dcterms:created>
  <dcterms:modified xsi:type="dcterms:W3CDTF">2018-03-08T10:43:31Z</dcterms:modified>
</cp:coreProperties>
</file>